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3"/>
  </p:notesMasterIdLst>
  <p:sldIdLst>
    <p:sldId id="257" r:id="rId4"/>
    <p:sldId id="258" r:id="rId5"/>
    <p:sldId id="260" r:id="rId6"/>
    <p:sldId id="263" r:id="rId7"/>
    <p:sldId id="262" r:id="rId8"/>
    <p:sldId id="261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Roboto Black" panose="020B0604020202020204" charset="0"/>
      <p:bold r:id="rId14"/>
      <p:boldItalic r:id="rId15"/>
    </p:embeddedFont>
    <p:embeddedFont>
      <p:font typeface="Roboto Thin" panose="020B0604020202020204" charset="0"/>
      <p:regular r:id="rId16"/>
      <p:bold r:id="rId17"/>
      <p:italic r:id="rId18"/>
      <p:boldItalic r:id="rId19"/>
    </p:embeddedFont>
    <p:embeddedFont>
      <p:font typeface="Roboto" panose="020B0604020202020204" charset="0"/>
      <p:regular r:id="rId20"/>
      <p:bold r:id="rId21"/>
      <p:italic r:id="rId22"/>
      <p:boldItalic r:id="rId23"/>
    </p:embeddedFont>
    <p:embeddedFont>
      <p:font typeface="Dosis" panose="020B060402020202020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95" autoAdjust="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1.fntdata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3289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7679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0553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4757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82201" y="3150341"/>
            <a:ext cx="8210374" cy="1625429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</a:t>
            </a:r>
            <a:r>
              <a:rPr lang="en" sz="5600" b="0" i="0" u="none" strike="noStrike" cap="none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arby Parker: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Website Feature Analysis </a:t>
            </a:r>
            <a:endParaRPr sz="1200" b="0" i="0" u="none" strike="noStrike" cap="none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</a:t>
            </a: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SQL from Scratch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Sarah</a:t>
            </a:r>
            <a:r>
              <a:rPr lang="en" sz="2800" b="0" i="0" u="none" strike="noStrike" cap="none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Fraser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5/2/2019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28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Table </a:t>
            </a:r>
            <a:r>
              <a:rPr lang="en" sz="28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of Contents</a:t>
            </a:r>
            <a:endParaRPr sz="28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087934"/>
            <a:ext cx="8061300" cy="2159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endParaRPr lang="en" sz="2400" dirty="0" smtClean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Introduction to Warby Parker &amp; Style Quiz</a:t>
            </a:r>
            <a:endParaRPr lang="en" sz="2400" b="0" i="0" u="none" strike="noStrike" cap="none" dirty="0" smtClean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Quiz Funnel &amp; Most Common Results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A/B Testing with Home Try-On </a:t>
            </a:r>
            <a:r>
              <a:rPr lang="en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Funnel &amp; Most Commonly Purchased Items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b="0" i="0" u="none" strike="noStrike" cap="none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Action Items for Warby Parker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Warby Parker: Corrective Eyewear for the Modern World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130224"/>
            <a:ext cx="8520600" cy="179850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>
              <a:lnSpc>
                <a:spcPct val="115000"/>
              </a:lnSpc>
              <a:buSzPts val="12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From 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Codecademy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:</a:t>
            </a:r>
          </a:p>
          <a:p>
            <a:pPr marL="152400" lvl="0">
              <a:lnSpc>
                <a:spcPct val="115000"/>
              </a:lnSpc>
              <a:buSzPts val="12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Parker is a transformative lifestyle brand with a lofty objective: to offer designer eyewear at a revolutionary price while leading the way for socially conscious businesses. Founded in 2010 and named after two characters in an early Jack Kerouac journal,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 believes in creative thinking, smart design, and doing good in the world — for every pair of eyeglasses and sunglasses sold, a pair is distributed to someone in need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.”</a:t>
            </a:r>
            <a:endParaRPr lang="en" sz="1200" b="0" i="0" u="none" strike="noStrike" cap="none" dirty="0" smtClea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We asked a control group of users to complete our new Style Quiz and At-Home Try-On website features to gauge the quality of the user experience on our website </a:t>
            </a: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Below are the results of the Style Quiz: 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4027384717"/>
              </p:ext>
            </p:extLst>
          </p:nvPr>
        </p:nvGraphicFramePr>
        <p:xfrm>
          <a:off x="177975" y="2993825"/>
          <a:ext cx="6096929" cy="2049825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83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46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09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 dirty="0" smtClean="0">
                          <a:solidFill>
                            <a:srgbClr val="FFFFFF"/>
                          </a:solidFill>
                        </a:rPr>
                        <a:t>Question</a:t>
                      </a:r>
                      <a:r>
                        <a:rPr lang="en" sz="1000" b="1" u="none" strike="noStrike" cap="none" baseline="0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 dirty="0" smtClean="0">
                          <a:solidFill>
                            <a:srgbClr val="FFFFFF"/>
                          </a:solidFill>
                        </a:rPr>
                        <a:t>#</a:t>
                      </a:r>
                      <a:r>
                        <a:rPr lang="en" sz="1000" b="1" u="none" strike="noStrike" cap="none" baseline="0" dirty="0" smtClean="0">
                          <a:solidFill>
                            <a:srgbClr val="FFFFFF"/>
                          </a:solidFill>
                        </a:rPr>
                        <a:t> of Responses by Users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 dirty="0" smtClean="0">
                          <a:solidFill>
                            <a:srgbClr val="FFFFFF"/>
                          </a:solidFill>
                        </a:rPr>
                        <a:t>%</a:t>
                      </a:r>
                      <a:r>
                        <a:rPr lang="en" sz="1000" b="1" u="none" strike="noStrike" cap="none" baseline="0" dirty="0" smtClean="0">
                          <a:solidFill>
                            <a:srgbClr val="FFFFFF"/>
                          </a:solidFill>
                        </a:rPr>
                        <a:t> of Completed Responses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1.</a:t>
                      </a:r>
                      <a:r>
                        <a:rPr lang="en-US" sz="800" u="none" strike="noStrike" cap="none" baseline="0" dirty="0" smtClean="0"/>
                        <a:t> “What are you looking for?”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500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100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2. “What’s your fit?”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475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95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3. “Which shapes do you like?”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380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80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4. “Which colors do you like?”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361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95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5. “When was your last eye exam?”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270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74.79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0280489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326057" y="2993825"/>
            <a:ext cx="2372518" cy="160043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SQL Code Used: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SELECT question,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COUNT (DISTINCT </a:t>
            </a:r>
            <a:r>
              <a:rPr lang="en-US" dirty="0" err="1">
                <a:solidFill>
                  <a:schemeClr val="bg1"/>
                </a:solidFill>
              </a:rPr>
              <a:t>user_id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</a:rPr>
              <a:t>FROM </a:t>
            </a:r>
            <a:r>
              <a:rPr lang="en-US" dirty="0" smtClean="0">
                <a:solidFill>
                  <a:schemeClr val="bg1"/>
                </a:solidFill>
              </a:rPr>
              <a:t>survey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GROUP BY 1;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2.1: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Style 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Quiz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212230" y="838547"/>
            <a:ext cx="3870900" cy="4304953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q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h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p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LIMIT 10;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WITH funnel AS (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q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h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p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SELECT COUNT (*) AS 'total quiz takers',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'total home try-ons',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'total purchases',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1.0 *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/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'quiz -&gt; home try-on rate',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1.0 *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/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'home try-on -&gt; purchase rate'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funnel;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078459"/>
            <a:ext cx="4920900" cy="126717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46710820"/>
              </p:ext>
            </p:extLst>
          </p:nvPr>
        </p:nvGraphicFramePr>
        <p:xfrm>
          <a:off x="177974" y="2745053"/>
          <a:ext cx="4844600" cy="975525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8896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87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88726">
                  <a:extLst>
                    <a:ext uri="{9D8B030D-6E8A-4147-A177-3AD203B41FA5}">
                      <a16:colId xmlns:a16="http://schemas.microsoft.com/office/drawing/2014/main" val="3824986173"/>
                    </a:ext>
                  </a:extLst>
                </a:gridCol>
                <a:gridCol w="988726">
                  <a:extLst>
                    <a:ext uri="{9D8B030D-6E8A-4147-A177-3AD203B41FA5}">
                      <a16:colId xmlns:a16="http://schemas.microsoft.com/office/drawing/2014/main" val="2137846253"/>
                    </a:ext>
                  </a:extLst>
                </a:gridCol>
                <a:gridCol w="988726">
                  <a:extLst>
                    <a:ext uri="{9D8B030D-6E8A-4147-A177-3AD203B41FA5}">
                      <a16:colId xmlns:a16="http://schemas.microsoft.com/office/drawing/2014/main" val="1786440394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Total Quiz Takers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Total Home Try-Ons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Total Purchases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Quiz -&gt; Home Try-on Rate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Home Try-On</a:t>
                      </a:r>
                      <a:r>
                        <a:rPr lang="en-US" sz="1000" b="1" u="none" strike="noStrike" cap="none" baseline="0" dirty="0" smtClean="0">
                          <a:solidFill>
                            <a:srgbClr val="FFFFFF"/>
                          </a:solidFill>
                        </a:rPr>
                        <a:t> -&gt; Purchase Rate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1000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750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495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75%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66%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31913" y="1285461"/>
            <a:ext cx="47906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75% of the quiz takers then went on to complete the </a:t>
            </a:r>
            <a:r>
              <a:rPr lang="en-US" dirty="0" smtClean="0"/>
              <a:t>Home Try-On feature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66% of those who did the </a:t>
            </a:r>
            <a:r>
              <a:rPr lang="en-US" dirty="0" smtClean="0"/>
              <a:t>Home Try-On </a:t>
            </a:r>
            <a:r>
              <a:rPr lang="en-US" dirty="0"/>
              <a:t>then made </a:t>
            </a:r>
            <a:r>
              <a:rPr lang="en-US" dirty="0" smtClean="0"/>
              <a:t>purchases: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606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.2: Most Common Style Quiz Results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5741044" y="1021331"/>
            <a:ext cx="2351314" cy="120224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32" name="Shape 332"/>
          <p:cNvGraphicFramePr/>
          <p:nvPr>
            <p:extLst>
              <p:ext uri="{D42A27DB-BD31-4B8C-83A1-F6EECF244321}">
                <p14:modId xmlns:p14="http://schemas.microsoft.com/office/powerpoint/2010/main" val="3727053634"/>
              </p:ext>
            </p:extLst>
          </p:nvPr>
        </p:nvGraphicFramePr>
        <p:xfrm>
          <a:off x="454890" y="2322853"/>
          <a:ext cx="7637699" cy="2683025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6119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52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5261">
                  <a:extLst>
                    <a:ext uri="{9D8B030D-6E8A-4147-A177-3AD203B41FA5}">
                      <a16:colId xmlns:a16="http://schemas.microsoft.com/office/drawing/2014/main" val="371475986"/>
                    </a:ext>
                  </a:extLst>
                </a:gridCol>
                <a:gridCol w="1675261">
                  <a:extLst>
                    <a:ext uri="{9D8B030D-6E8A-4147-A177-3AD203B41FA5}">
                      <a16:colId xmlns:a16="http://schemas.microsoft.com/office/drawing/2014/main" val="104055387"/>
                    </a:ext>
                  </a:extLst>
                </a:gridCol>
              </a:tblGrid>
              <a:tr h="3310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 dirty="0" smtClean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1</a:t>
                      </a:r>
                      <a:r>
                        <a:rPr lang="en-US" sz="1000" b="1" u="none" strike="noStrike" cap="none" baseline="30000" dirty="0" smtClean="0">
                          <a:solidFill>
                            <a:srgbClr val="FFFFFF"/>
                          </a:solidFill>
                        </a:rPr>
                        <a:t>st</a:t>
                      </a: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 Most Common Response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2</a:t>
                      </a:r>
                      <a:r>
                        <a:rPr lang="en-US" sz="1000" b="1" u="none" strike="noStrike" cap="none" baseline="30000" dirty="0" smtClean="0">
                          <a:solidFill>
                            <a:srgbClr val="FFFFFF"/>
                          </a:solidFill>
                        </a:rPr>
                        <a:t>nd</a:t>
                      </a: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 Most Common Response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3</a:t>
                      </a:r>
                      <a:r>
                        <a:rPr lang="en-US" sz="1000" b="1" u="none" strike="noStrike" cap="none" baseline="30000" dirty="0" smtClean="0">
                          <a:solidFill>
                            <a:srgbClr val="FFFFFF"/>
                          </a:solidFill>
                        </a:rPr>
                        <a:t>rd</a:t>
                      </a: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 Most Common Response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1. “What</a:t>
                      </a:r>
                      <a:r>
                        <a:rPr lang="en-US" sz="1000" u="none" strike="noStrike" cap="none" baseline="0" dirty="0" smtClean="0"/>
                        <a:t> are you looking for?”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Men’s Styles</a:t>
                      </a:r>
                      <a:r>
                        <a:rPr lang="en-US" sz="1000" u="none" strike="noStrike" cap="none" baseline="0" dirty="0" smtClean="0"/>
                        <a:t> (242)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Women’s Styles</a:t>
                      </a:r>
                      <a:r>
                        <a:rPr lang="en-US" sz="1000" u="none" strike="noStrike" cap="none" baseline="0" dirty="0" smtClean="0"/>
                        <a:t> (209)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Undecided (96)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2. “What’s your fit?”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Narrow (208)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Medium (132)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Wide (88)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3. “What shapes do you like?”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Rectangular</a:t>
                      </a:r>
                      <a:r>
                        <a:rPr lang="en-US" sz="1000" u="none" strike="noStrike" cap="none" baseline="0" dirty="0" smtClean="0"/>
                        <a:t> (141)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Square (119)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Round (91)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4. “Which colors</a:t>
                      </a:r>
                      <a:r>
                        <a:rPr lang="en-US" sz="1000" u="none" strike="noStrike" cap="none" baseline="0" dirty="0" smtClean="0"/>
                        <a:t> do you like?”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Tortoise (117)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baseline="0" dirty="0" smtClean="0"/>
                        <a:t>Black (112)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Crystal (69)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5. “When was your last eye exam?”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&lt;1 Year (141)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1-3 Years (56)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3+ Years (37)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Shape 323"/>
          <p:cNvSpPr txBox="1"/>
          <p:nvPr/>
        </p:nvSpPr>
        <p:spPr>
          <a:xfrm>
            <a:off x="5910779" y="1156906"/>
            <a:ext cx="2011844" cy="93108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9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SELECT question, response,</a:t>
            </a:r>
          </a:p>
          <a:p>
            <a:pPr lvl="0">
              <a:buSzPts val="9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COUNT (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SzPts val="9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lvl="0">
              <a:buSzPts val="9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GROUP BY response</a:t>
            </a:r>
          </a:p>
          <a:p>
            <a:pPr lvl="0">
              <a:buSzPts val="9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ORDER BY question;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A/B Testing with Home Try-On Funnel 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1833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900"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SELECT number_of_pairs,</a:t>
            </a:r>
          </a:p>
          <a:p>
            <a:pPr lvl="0">
              <a:buSzPts val="900"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COUNT(DISTINCT user_id) AS number_of_users</a:t>
            </a:r>
          </a:p>
          <a:p>
            <a:pPr lvl="0">
              <a:buSzPts val="900"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FROM home_try_on</a:t>
            </a:r>
          </a:p>
          <a:p>
            <a:pPr lvl="0">
              <a:buSzPts val="900"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GROUP BY 1</a:t>
            </a:r>
          </a:p>
          <a:p>
            <a:pPr lvl="0">
              <a:buSzPts val="900"/>
            </a:pPr>
            <a:r>
              <a:rPr lang="en-US" sz="900">
                <a:latin typeface="Courier New"/>
                <a:ea typeface="Courier New"/>
                <a:cs typeface="Courier New"/>
                <a:sym typeface="Courier New"/>
              </a:rPr>
              <a:t>ORDER BY 1;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728479247"/>
              </p:ext>
            </p:extLst>
          </p:nvPr>
        </p:nvGraphicFramePr>
        <p:xfrm>
          <a:off x="2251940" y="3348027"/>
          <a:ext cx="4758460" cy="108775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2537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46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 dirty="0" smtClean="0">
                          <a:solidFill>
                            <a:srgbClr val="FFFFFF"/>
                          </a:solidFill>
                        </a:rPr>
                        <a:t>Number</a:t>
                      </a:r>
                      <a:r>
                        <a:rPr lang="en" sz="1000" b="1" u="none" strike="noStrike" cap="none" baseline="0" dirty="0" smtClean="0">
                          <a:solidFill>
                            <a:srgbClr val="FFFFFF"/>
                          </a:solidFill>
                        </a:rPr>
                        <a:t> of Pairs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u="none" strike="noStrike" cap="none" dirty="0" smtClean="0">
                          <a:solidFill>
                            <a:srgbClr val="FFFFFF"/>
                          </a:solidFill>
                        </a:rPr>
                        <a:t>Number</a:t>
                      </a:r>
                      <a:r>
                        <a:rPr lang="en" sz="1000" b="1" u="none" strike="noStrike" cap="none" baseline="0" dirty="0" smtClean="0">
                          <a:solidFill>
                            <a:srgbClr val="FFFFFF"/>
                          </a:solidFill>
                        </a:rPr>
                        <a:t> of Users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3 pairs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379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5 pairs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371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31913" y="1285461"/>
            <a:ext cx="47906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Users were either given 3 or 5 pairs to try on. 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Below is the breakdown of how many users were given either 3 or 5 pairs to try: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3.2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At Home Try-On Funnel cont.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52813" y="592576"/>
            <a:ext cx="3870900" cy="4501938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q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h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p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LIMIT 10;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WITH funnel AS (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q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h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p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COUNT(DISTINCT CASE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WHEN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'3 pairs' THEN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END) AS '3 pairs',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COUNT(DISTINCT CASE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 WHEN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'5 pairs' THEN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 END) AS '5 pairs'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funnel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1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1;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078459"/>
            <a:ext cx="4920900" cy="126717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306764219"/>
              </p:ext>
            </p:extLst>
          </p:nvPr>
        </p:nvGraphicFramePr>
        <p:xfrm>
          <a:off x="177973" y="2745053"/>
          <a:ext cx="4727129" cy="108775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466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01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0134">
                  <a:extLst>
                    <a:ext uri="{9D8B030D-6E8A-4147-A177-3AD203B41FA5}">
                      <a16:colId xmlns:a16="http://schemas.microsoft.com/office/drawing/2014/main" val="3824986173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Purchased? Y/N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Users with 3 Pairs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Users with 5 Pairs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N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178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77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Y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201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294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51812257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31913" y="1285461"/>
            <a:ext cx="47906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Purchase</a:t>
            </a:r>
            <a:r>
              <a:rPr lang="en-US" dirty="0" smtClean="0"/>
              <a:t> </a:t>
            </a:r>
            <a:r>
              <a:rPr lang="en-US" dirty="0" smtClean="0"/>
              <a:t>rates of users with 3 pairs vs users with 5:</a:t>
            </a:r>
            <a:endParaRPr lang="en-US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1913" y="4167051"/>
            <a:ext cx="4477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Users who had 5 pairs to try were more likely to make a purchase than users who had 3 pairs.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03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141883" y="-127112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.3: Most Commonly Purchased Items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7295605" y="1176031"/>
            <a:ext cx="1672046" cy="169779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32" name="Shape 332"/>
          <p:cNvGraphicFramePr/>
          <p:nvPr>
            <p:extLst>
              <p:ext uri="{D42A27DB-BD31-4B8C-83A1-F6EECF244321}">
                <p14:modId xmlns:p14="http://schemas.microsoft.com/office/powerpoint/2010/main" val="1100679849"/>
              </p:ext>
            </p:extLst>
          </p:nvPr>
        </p:nvGraphicFramePr>
        <p:xfrm>
          <a:off x="245885" y="710488"/>
          <a:ext cx="6847245" cy="429735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9540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87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0885">
                  <a:extLst>
                    <a:ext uri="{9D8B030D-6E8A-4147-A177-3AD203B41FA5}">
                      <a16:colId xmlns:a16="http://schemas.microsoft.com/office/drawing/2014/main" val="371475986"/>
                    </a:ext>
                  </a:extLst>
                </a:gridCol>
                <a:gridCol w="1367826">
                  <a:extLst>
                    <a:ext uri="{9D8B030D-6E8A-4147-A177-3AD203B41FA5}">
                      <a16:colId xmlns:a16="http://schemas.microsoft.com/office/drawing/2014/main" val="104055387"/>
                    </a:ext>
                  </a:extLst>
                </a:gridCol>
                <a:gridCol w="1367826">
                  <a:extLst>
                    <a:ext uri="{9D8B030D-6E8A-4147-A177-3AD203B41FA5}">
                      <a16:colId xmlns:a16="http://schemas.microsoft.com/office/drawing/2014/main" val="3599862906"/>
                    </a:ext>
                  </a:extLst>
                </a:gridCol>
                <a:gridCol w="1367826">
                  <a:extLst>
                    <a:ext uri="{9D8B030D-6E8A-4147-A177-3AD203B41FA5}">
                      <a16:colId xmlns:a16="http://schemas.microsoft.com/office/drawing/2014/main" val="3121919406"/>
                    </a:ext>
                  </a:extLst>
                </a:gridCol>
              </a:tblGrid>
              <a:tr h="42877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Product</a:t>
                      </a:r>
                      <a:r>
                        <a:rPr lang="en-US" sz="1000" b="1" u="none" strike="noStrike" cap="none" baseline="0" dirty="0" smtClean="0">
                          <a:solidFill>
                            <a:srgbClr val="FFFFFF"/>
                          </a:solidFill>
                        </a:rPr>
                        <a:t> ID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Style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Model Name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Color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Price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# of</a:t>
                      </a:r>
                      <a:r>
                        <a:rPr lang="en-US" sz="1000" b="1" u="none" strike="noStrike" cap="none" baseline="0" dirty="0" smtClean="0">
                          <a:solidFill>
                            <a:srgbClr val="FFFFFF"/>
                          </a:solidFill>
                        </a:rPr>
                        <a:t> Purchases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77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1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Men’s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Brady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Layered Tortoise Matte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95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52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0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2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Men’s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Brady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Sea Glass Gray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95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43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0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3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Men’s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Dawes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Driftwood Fade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150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63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0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4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Men’s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Dawes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Jet Black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150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44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0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5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Men’s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Monocle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Endangered Tortoise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50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41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0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6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Women’s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Olive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Pearled Tortoise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95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50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586259586"/>
                  </a:ext>
                </a:extLst>
              </a:tr>
              <a:tr h="300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7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Women’s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Lucy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Elderflower Crystal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150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44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622627103"/>
                  </a:ext>
                </a:extLst>
              </a:tr>
              <a:tr h="30032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8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Women’s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Lucy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Jet Black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150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42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485956084"/>
                  </a:ext>
                </a:extLst>
              </a:tr>
              <a:tr h="42877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9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Women’s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Eugene</a:t>
                      </a:r>
                      <a:r>
                        <a:rPr lang="en-US" sz="1000" u="none" strike="noStrike" cap="none" baseline="0" dirty="0" smtClean="0"/>
                        <a:t> Narrow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Rose Crystal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95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54</a:t>
                      </a:r>
                      <a:endParaRPr sz="10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559921781"/>
                  </a:ext>
                </a:extLst>
              </a:tr>
              <a:tr h="42877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10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Women’s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Eugene Narrow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Rosewood Tortoise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95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00" u="none" strike="noStrike" cap="none" dirty="0" smtClean="0"/>
                        <a:t>62</a:t>
                      </a:r>
                      <a:endParaRPr sz="1000" u="none" strike="noStrike" cap="none" dirty="0"/>
                    </a:p>
                  </a:txBody>
                  <a:tcPr marL="91425" marR="91425" marT="91425" marB="91425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3608858"/>
                  </a:ext>
                </a:extLst>
              </a:tr>
            </a:tbl>
          </a:graphicData>
        </a:graphic>
      </p:graphicFrame>
      <p:sp>
        <p:nvSpPr>
          <p:cNvPr id="5" name="Shape 323"/>
          <p:cNvSpPr txBox="1"/>
          <p:nvPr/>
        </p:nvSpPr>
        <p:spPr>
          <a:xfrm>
            <a:off x="7396721" y="1292012"/>
            <a:ext cx="1472877" cy="1444657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9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product_id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, style,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model_name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, color, price,</a:t>
            </a:r>
          </a:p>
          <a:p>
            <a:pPr lvl="0">
              <a:buSzPts val="9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COUNT(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SzPts val="9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FROM purchase</a:t>
            </a:r>
          </a:p>
          <a:p>
            <a:pPr lvl="0">
              <a:buSzPts val="9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product_id</a:t>
            </a: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SzPts val="9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ORDER BY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product_id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33247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b="1" dirty="0" smtClean="0">
                <a:solidFill>
                  <a:srgbClr val="295269"/>
                </a:solidFill>
              </a:rPr>
              <a:t>4.0: Action Items for Warby Parker</a:t>
            </a:r>
            <a:endParaRPr sz="28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819807"/>
            <a:ext cx="8061300" cy="3499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endParaRPr lang="en" sz="2400" dirty="0" smtClean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endParaRPr lang="en" sz="2400" dirty="0" smtClean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533400" marR="0" lvl="0" indent="-4572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" sz="18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Focus on expanding Men’s market, since men seem to be more likely to purchase more expensive models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1800" b="0" i="0" u="none" strike="noStrike" cap="none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Consider offering more sample pairs for users to try on with the At-Home Try-On feature, since users seem to be more likely to make purchases if they have more options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18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Look into simplifying the style quiz to increase the likelihood that users will finish it and then continue to the At-Home Try-On feature</a:t>
            </a:r>
            <a:endParaRPr lang="en" sz="1800" b="0" i="0" u="none" strike="noStrike" cap="none" dirty="0" smtClean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endParaRPr lang="en" sz="2400" b="0" i="0" u="none" strike="noStrike" cap="none" dirty="0" smtClean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76016137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1083</Words>
  <Application>Microsoft Office PowerPoint</Application>
  <PresentationFormat>On-screen Show (16:9)</PresentationFormat>
  <Paragraphs>247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Wingdings</vt:lpstr>
      <vt:lpstr>Roboto Black</vt:lpstr>
      <vt:lpstr>Roboto Thin</vt:lpstr>
      <vt:lpstr>Roboto</vt:lpstr>
      <vt:lpstr>Dosis</vt:lpstr>
      <vt:lpstr>Arial</vt:lpstr>
      <vt:lpstr>Courier New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4.0: Action Items for Warby Parker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Fraser, Sarah</dc:creator>
  <cp:lastModifiedBy>Fraser, Sarah</cp:lastModifiedBy>
  <cp:revision>35</cp:revision>
  <dcterms:modified xsi:type="dcterms:W3CDTF">2019-05-03T15:22:56Z</dcterms:modified>
</cp:coreProperties>
</file>